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8" r:id="rId3"/>
    <p:sldId id="294" r:id="rId4"/>
    <p:sldId id="295" r:id="rId5"/>
    <p:sldId id="259" r:id="rId6"/>
    <p:sldId id="297" r:id="rId7"/>
    <p:sldId id="261" r:id="rId8"/>
    <p:sldId id="296" r:id="rId9"/>
    <p:sldId id="300" r:id="rId10"/>
    <p:sldId id="299" r:id="rId11"/>
    <p:sldId id="264" r:id="rId12"/>
    <p:sldId id="301" r:id="rId13"/>
    <p:sldId id="266" r:id="rId14"/>
    <p:sldId id="302" r:id="rId15"/>
    <p:sldId id="265" r:id="rId16"/>
    <p:sldId id="303" r:id="rId17"/>
    <p:sldId id="267" r:id="rId18"/>
    <p:sldId id="305" r:id="rId19"/>
    <p:sldId id="268" r:id="rId20"/>
    <p:sldId id="306" r:id="rId21"/>
    <p:sldId id="269" r:id="rId22"/>
    <p:sldId id="307" r:id="rId23"/>
    <p:sldId id="304" r:id="rId24"/>
    <p:sldId id="29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301"/>
  </p:normalViewPr>
  <p:slideViewPr>
    <p:cSldViewPr snapToGrid="0">
      <p:cViewPr varScale="1">
        <p:scale>
          <a:sx n="152" d="100"/>
          <a:sy n="152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CA0FB-AB68-9D4C-88D1-4B86EE71A574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2D2E7-662D-C144-843F-2B5905032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RfaH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75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09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of, but mostly unstructured segments in CTD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35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helical segments found in CTD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71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4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of, chimera like with both segments of alpha helix and beta sheet, not biological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0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9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79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39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just bad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451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22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Var3 or </a:t>
            </a:r>
            <a:r>
              <a:rPr lang="en-US" dirty="0" err="1"/>
              <a:t>RfaH</a:t>
            </a:r>
            <a:r>
              <a:rPr lang="en-US" dirty="0"/>
              <a:t>, both folds are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3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sort of, the last helix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00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76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Fold-switching variants, </a:t>
            </a:r>
            <a:r>
              <a:rPr lang="en-US" b="1" dirty="0"/>
              <a:t>acceptable models are defined as having &gt; 70% residues in the predictions with &gt; 70 pLDDT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3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Non-fold-switching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4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of, some models show helical segment in CTD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3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162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of, but mostly unstructured in the CTD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49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34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helical segments found in any of the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13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7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Sort of, Chimera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2D2E7-662D-C144-843F-2B59050320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7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C247-5E87-C62A-1BF0-4F7CA3B44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9B8DF-1109-3122-1E37-CBECBFD35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C4714-7133-F95F-CA36-37D6C9D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9D52B-FB5C-6CC5-91E5-8E5A58DD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FFF66-29A7-F784-89B0-ED0D83C9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9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EB6D-98B7-72B6-7941-411C4D89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56B821-E44E-94A4-5BD7-A0E7BD2D3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A93E7B-4A61-7519-DB81-87FA9DA88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C4C7-AA3B-BD02-29FB-1FBB4D67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91A89-7140-A0F6-BC86-551C9C20E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07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CDB3AB-7274-15C2-2321-9BB41EDD4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B83E7-2985-5D64-69CE-26D68C6D7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2CDDE-D89D-F8E5-0D1F-CD8844F81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1578-819D-1BFA-DDBA-BCC705B1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809BE-5D09-A814-A9B3-06165008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44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6CF2-254B-8B80-D1DF-80462BCB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8FD65-F5BB-4A8E-6B56-5870BDD3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830F5-6E3F-18E2-1434-6D2AEF2B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D95F4-012B-A4E0-0CDE-8A4CE1B0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0A68C-E8C6-0E5F-A1D2-0EB49E0FA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07D2F-B151-2EF9-1778-4A230AC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D6BBD-BEAD-FCC5-F53E-1FE8E79F9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4E34B-9943-6B9E-2F1A-3D0C9E5BF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134B4-6F7A-1527-DD72-7FC8C297D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1FEC8-C9F6-2315-3E1C-4D3DF595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91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ABF2-BA07-1230-92EB-E9432794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B5D58-475A-7F46-F3DA-EA80785DE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AA9A2-C1E6-A734-92F2-811568331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265EC7-CA51-D52A-0ACF-A9F047D2C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DFE2E-F97C-B2C8-FA54-3D9870C54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82A587-79FF-E87F-15CB-C2591F92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38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DD90-80A9-7B9E-0890-032BED8B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CFB3-9ADB-92DD-1EAD-9E28BE32A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A5395-2816-256E-9B8F-BB2082D41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A572B-005F-90AA-C31A-B6AD8AD9A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CE29FD-F606-8780-F909-333DD7F96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98268-4456-C110-AAC4-63C51E0FA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F0D6D8-95E1-3E23-A431-9AB7056F3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885E73-D51C-A8CE-908A-3DB97016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69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2362-E277-38DC-6005-196728AC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CDA19-9096-A47E-DC48-0FEBC45C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D1B0C-B02F-99D3-0BFD-C7CE91484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B85A4-7638-F53F-B734-3CF012F7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78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B84E87-741B-537E-4969-70FCA6238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D72FF-6947-CD31-9D5B-86597ABE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E492A-7AAE-2DE1-0D66-9C0AD459A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84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8C24A-C466-4A97-9DFF-64F8F0C8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5331-514F-F377-F8A2-EFCE7A72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2A10DC-690D-5B1A-DA2C-6E4F99C903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33018-A136-D7C3-2796-409CFD4E4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F33-C84E-4C61-4CF1-7052AC38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5226E-DA99-C77B-08C8-47BEE9CE0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79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E5BD-3D97-7C76-FCF2-9E175B0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A19F-6B83-616E-2705-EDA3C7FE69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F882F-D571-EF47-EDF4-9D51CD42F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9F0BF-61F8-0F85-9FA8-67893ABFE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6722E-D094-5928-25E5-E74EA542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9910E-2A82-CF3E-C5B3-7893B0B8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8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4DBE2-5A7E-C1F3-CBC9-89CF6E8A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EF2E67-6002-9F37-3956-2EB52D251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7D8C-DFEF-D0EA-FF22-DE6220210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9095B-607A-E641-ABE7-C3A2569DA56B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A980-FCDA-D67A-0546-E35A95B3F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34B70-4400-5799-AD59-F153D1B40B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32A75-5B09-074A-93AF-64406EF2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6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E28A25A-05E7-A114-D5B0-EC97103A321D}"/>
              </a:ext>
            </a:extLst>
          </p:cNvPr>
          <p:cNvGrpSpPr/>
          <p:nvPr/>
        </p:nvGrpSpPr>
        <p:grpSpPr>
          <a:xfrm>
            <a:off x="643467" y="1478438"/>
            <a:ext cx="10905066" cy="3898176"/>
            <a:chOff x="521369" y="618117"/>
            <a:chExt cx="11149262" cy="3985467"/>
          </a:xfrm>
        </p:grpSpPr>
        <p:pic>
          <p:nvPicPr>
            <p:cNvPr id="5" name="Picture 4" descr="A picture containing text, screenshot, diagram, plot&#10;&#10;Description automatically generated">
              <a:extLst>
                <a:ext uri="{FF2B5EF4-FFF2-40B4-BE49-F238E27FC236}">
                  <a16:creationId xmlns:a16="http://schemas.microsoft.com/office/drawing/2014/main" id="{890EACE8-C1CF-6D78-D507-BC54849CD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9" t="-2848" r="-464" b="1790"/>
            <a:stretch/>
          </p:blipFill>
          <p:spPr>
            <a:xfrm>
              <a:off x="5882735" y="618117"/>
              <a:ext cx="5787896" cy="3982454"/>
            </a:xfrm>
            <a:prstGeom prst="rect">
              <a:avLst/>
            </a:prstGeom>
          </p:spPr>
        </p:pic>
        <p:pic>
          <p:nvPicPr>
            <p:cNvPr id="7" name="Picture 6" descr="A picture containing sketch, art, drawing&#10;&#10;Description automatically generated">
              <a:extLst>
                <a:ext uri="{FF2B5EF4-FFF2-40B4-BE49-F238E27FC236}">
                  <a16:creationId xmlns:a16="http://schemas.microsoft.com/office/drawing/2014/main" id="{2C2247D7-5DE9-3670-BF61-EB6FFE039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312" t="3560" r="31842" b="8205"/>
            <a:stretch/>
          </p:blipFill>
          <p:spPr>
            <a:xfrm>
              <a:off x="521369" y="621130"/>
              <a:ext cx="1931787" cy="3982454"/>
            </a:xfrm>
            <a:prstGeom prst="rect">
              <a:avLst/>
            </a:prstGeom>
          </p:spPr>
        </p:pic>
        <p:pic>
          <p:nvPicPr>
            <p:cNvPr id="9" name="Picture 8" descr="A picture containing violet, art, magenta, purple&#10;&#10;Description automatically generated">
              <a:extLst>
                <a:ext uri="{FF2B5EF4-FFF2-40B4-BE49-F238E27FC236}">
                  <a16:creationId xmlns:a16="http://schemas.microsoft.com/office/drawing/2014/main" id="{0D00328D-0B8B-F05E-4EC6-F163C73CA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974" t="25071" r="30739" b="6668"/>
            <a:stretch/>
          </p:blipFill>
          <p:spPr>
            <a:xfrm>
              <a:off x="2428025" y="1120105"/>
              <a:ext cx="3071085" cy="342332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DFDC209-4A46-BEC8-00E1-37FE9F514DBB}"/>
              </a:ext>
            </a:extLst>
          </p:cNvPr>
          <p:cNvSpPr txBox="1"/>
          <p:nvPr/>
        </p:nvSpPr>
        <p:spPr>
          <a:xfrm>
            <a:off x="643467" y="530631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1,2 and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4AD8B-A473-DD5F-DE46-B23B17DC2506}"/>
              </a:ext>
            </a:extLst>
          </p:cNvPr>
          <p:cNvSpPr txBox="1"/>
          <p:nvPr/>
        </p:nvSpPr>
        <p:spPr>
          <a:xfrm>
            <a:off x="2908165" y="530631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4 and 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A92DF-06AD-6FF3-8D61-CBD73E875040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Variant 3</a:t>
            </a:r>
          </a:p>
        </p:txBody>
      </p:sp>
    </p:spTree>
    <p:extLst>
      <p:ext uri="{BB962C8B-B14F-4D97-AF65-F5344CB8AC3E}">
        <p14:creationId xmlns:p14="http://schemas.microsoft.com/office/powerpoint/2010/main" val="494488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FEBD6-A20B-7DCC-4F89-0A0A404A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18AA62CB-3B48-A704-E06C-5A57A20C8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49" t="3801" r="7689" b="4685"/>
          <a:stretch/>
        </p:blipFill>
        <p:spPr>
          <a:xfrm>
            <a:off x="2610465" y="1991032"/>
            <a:ext cx="7167716" cy="3982066"/>
          </a:xfrm>
        </p:spPr>
      </p:pic>
    </p:spTree>
    <p:extLst>
      <p:ext uri="{BB962C8B-B14F-4D97-AF65-F5344CB8AC3E}">
        <p14:creationId xmlns:p14="http://schemas.microsoft.com/office/powerpoint/2010/main" val="406159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DA94-A7FA-C08C-4A70-10695945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Variant 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0F85FE-3176-A564-954F-3499CFE4B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94" t="10048" r="14430" b="16746"/>
          <a:stretch/>
        </p:blipFill>
        <p:spPr>
          <a:xfrm>
            <a:off x="2950969" y="2602469"/>
            <a:ext cx="3083229" cy="27208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AB6942-7D44-33DA-733B-CE2DBE47B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88" r="16568"/>
          <a:stretch/>
        </p:blipFill>
        <p:spPr>
          <a:xfrm>
            <a:off x="364362" y="2167944"/>
            <a:ext cx="2665926" cy="352474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EDAF46-6FD6-E06A-CAA0-2841830E5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/>
          <a:stretch/>
        </p:blipFill>
        <p:spPr>
          <a:xfrm>
            <a:off x="6311885" y="2219235"/>
            <a:ext cx="5018494" cy="3387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5A76AA-7D69-C034-7A5E-7B523CC36FC7}"/>
              </a:ext>
            </a:extLst>
          </p:cNvPr>
          <p:cNvSpPr txBox="1"/>
          <p:nvPr/>
        </p:nvSpPr>
        <p:spPr>
          <a:xfrm>
            <a:off x="796131" y="532335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1,2 and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C45-4D41-EA8B-5012-EDE9988EF5D9}"/>
              </a:ext>
            </a:extLst>
          </p:cNvPr>
          <p:cNvSpPr txBox="1"/>
          <p:nvPr/>
        </p:nvSpPr>
        <p:spPr>
          <a:xfrm>
            <a:off x="3307975" y="5237384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4 and 5</a:t>
            </a:r>
          </a:p>
        </p:txBody>
      </p:sp>
    </p:spTree>
    <p:extLst>
      <p:ext uri="{BB962C8B-B14F-4D97-AF65-F5344CB8AC3E}">
        <p14:creationId xmlns:p14="http://schemas.microsoft.com/office/powerpoint/2010/main" val="412617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F6F8-A798-D1D7-8FCF-C80ECB87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F88133B1-2E3D-844C-0BCD-221AD074A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8" t="3801" r="7012"/>
          <a:stretch/>
        </p:blipFill>
        <p:spPr>
          <a:xfrm>
            <a:off x="2625212" y="1991031"/>
            <a:ext cx="7211961" cy="4185931"/>
          </a:xfrm>
        </p:spPr>
      </p:pic>
    </p:spTree>
    <p:extLst>
      <p:ext uri="{BB962C8B-B14F-4D97-AF65-F5344CB8AC3E}">
        <p14:creationId xmlns:p14="http://schemas.microsoft.com/office/powerpoint/2010/main" val="158888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E9315-1ACD-9520-E78D-F47FD290A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7</a:t>
            </a:r>
          </a:p>
        </p:txBody>
      </p:sp>
      <p:pic>
        <p:nvPicPr>
          <p:cNvPr id="9" name="Content Placeholder 8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7BF66B71-EC83-827A-39DA-6CEEAB764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58084" y="1854994"/>
            <a:ext cx="6350000" cy="4292600"/>
          </a:xfrm>
        </p:spPr>
      </p:pic>
      <p:pic>
        <p:nvPicPr>
          <p:cNvPr id="11" name="Picture 10" descr="A picture containing art&#10;&#10;Description automatically generated">
            <a:extLst>
              <a:ext uri="{FF2B5EF4-FFF2-40B4-BE49-F238E27FC236}">
                <a16:creationId xmlns:a16="http://schemas.microsoft.com/office/drawing/2014/main" id="{4A3FBB68-50DA-535B-DF74-A805E445FD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07" r="18301" b="15551"/>
          <a:stretch/>
        </p:blipFill>
        <p:spPr>
          <a:xfrm>
            <a:off x="838200" y="2015731"/>
            <a:ext cx="3699752" cy="397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6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EDDE6-DD54-779B-2C68-FEE536E19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F3390E0-072E-5C7E-A881-B81D24229C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10" t="4141" r="6334" b="5024"/>
          <a:stretch/>
        </p:blipFill>
        <p:spPr>
          <a:xfrm>
            <a:off x="2580968" y="2005781"/>
            <a:ext cx="7315200" cy="3952567"/>
          </a:xfrm>
        </p:spPr>
      </p:pic>
    </p:spTree>
    <p:extLst>
      <p:ext uri="{BB962C8B-B14F-4D97-AF65-F5344CB8AC3E}">
        <p14:creationId xmlns:p14="http://schemas.microsoft.com/office/powerpoint/2010/main" val="1270244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4DDC7-6176-56E6-B381-67D61FC9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8</a:t>
            </a:r>
          </a:p>
        </p:txBody>
      </p:sp>
      <p:pic>
        <p:nvPicPr>
          <p:cNvPr id="8" name="Picture 7" descr="A bunch of ribbons on a black background&#10;&#10;Description automatically generated">
            <a:extLst>
              <a:ext uri="{FF2B5EF4-FFF2-40B4-BE49-F238E27FC236}">
                <a16:creationId xmlns:a16="http://schemas.microsoft.com/office/drawing/2014/main" id="{7122BD99-EC06-3CE6-87DA-5988D5CB1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79" r="19637"/>
          <a:stretch/>
        </p:blipFill>
        <p:spPr>
          <a:xfrm>
            <a:off x="2258142" y="1690688"/>
            <a:ext cx="2745658" cy="4339979"/>
          </a:xfrm>
          <a:prstGeom prst="rect">
            <a:avLst/>
          </a:prstGeom>
        </p:spPr>
      </p:pic>
      <p:pic>
        <p:nvPicPr>
          <p:cNvPr id="10" name="Picture 9" descr="A close-up of a purple and white object&#10;&#10;Description automatically generated">
            <a:extLst>
              <a:ext uri="{FF2B5EF4-FFF2-40B4-BE49-F238E27FC236}">
                <a16:creationId xmlns:a16="http://schemas.microsoft.com/office/drawing/2014/main" id="{1A04D9ED-67DD-0381-262E-4CCEE281E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54" t="28118" r="20725"/>
          <a:stretch/>
        </p:blipFill>
        <p:spPr>
          <a:xfrm>
            <a:off x="-176981" y="2381865"/>
            <a:ext cx="2913424" cy="3333136"/>
          </a:xfrm>
          <a:prstGeom prst="rect">
            <a:avLst/>
          </a:prstGeom>
        </p:spPr>
      </p:pic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9B65F5B-F9D5-B618-B674-D40DB1538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566" y="1690688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76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471A-A20F-D6CC-30E2-CDFBF586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23DBDFD4-37FD-8A31-6A32-F5074DDC1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101" t="4141" r="6503" b="5363"/>
          <a:stretch/>
        </p:blipFill>
        <p:spPr>
          <a:xfrm>
            <a:off x="2536723" y="2005781"/>
            <a:ext cx="7344696" cy="3937819"/>
          </a:xfrm>
        </p:spPr>
      </p:pic>
    </p:spTree>
    <p:extLst>
      <p:ext uri="{BB962C8B-B14F-4D97-AF65-F5344CB8AC3E}">
        <p14:creationId xmlns:p14="http://schemas.microsoft.com/office/powerpoint/2010/main" val="428970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2487E-E8F5-167C-50EC-B387937B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9</a:t>
            </a:r>
          </a:p>
        </p:txBody>
      </p:sp>
      <p:pic>
        <p:nvPicPr>
          <p:cNvPr id="5" name="Content Placeholder 4" descr="A picture containing screenshot, text, diagram, plot&#10;&#10;Description automatically generated">
            <a:extLst>
              <a:ext uri="{FF2B5EF4-FFF2-40B4-BE49-F238E27FC236}">
                <a16:creationId xmlns:a16="http://schemas.microsoft.com/office/drawing/2014/main" id="{8DB3BEE5-2E5F-14F2-1A73-EC6115027D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3863" y="1690688"/>
            <a:ext cx="6350000" cy="4292600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CDF06E6-E16D-9394-AEBD-9F2581332AD8}"/>
              </a:ext>
            </a:extLst>
          </p:cNvPr>
          <p:cNvGrpSpPr/>
          <p:nvPr/>
        </p:nvGrpSpPr>
        <p:grpSpPr>
          <a:xfrm>
            <a:off x="372979" y="1768634"/>
            <a:ext cx="3932865" cy="5134044"/>
            <a:chOff x="372979" y="1768634"/>
            <a:chExt cx="3932865" cy="5134044"/>
          </a:xfrm>
        </p:grpSpPr>
        <p:pic>
          <p:nvPicPr>
            <p:cNvPr id="7" name="Picture 6" descr="A picture containing sketch, art, black and white&#10;&#10;Description automatically generated">
              <a:extLst>
                <a:ext uri="{FF2B5EF4-FFF2-40B4-BE49-F238E27FC236}">
                  <a16:creationId xmlns:a16="http://schemas.microsoft.com/office/drawing/2014/main" id="{4D80BF5C-20E1-5319-EEDA-71EC92D80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453" t="7927" r="30169" b="8472"/>
            <a:stretch/>
          </p:blipFill>
          <p:spPr>
            <a:xfrm>
              <a:off x="372979" y="1768634"/>
              <a:ext cx="1695949" cy="3264152"/>
            </a:xfrm>
            <a:prstGeom prst="rect">
              <a:avLst/>
            </a:prstGeom>
          </p:spPr>
        </p:pic>
        <p:pic>
          <p:nvPicPr>
            <p:cNvPr id="9" name="Picture 8" descr="A picture containing flower, art&#10;&#10;Description automatically generated">
              <a:extLst>
                <a:ext uri="{FF2B5EF4-FFF2-40B4-BE49-F238E27FC236}">
                  <a16:creationId xmlns:a16="http://schemas.microsoft.com/office/drawing/2014/main" id="{0009A886-BEFB-EB9C-F032-21F9586CC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319" t="25583" r="31252" b="10561"/>
            <a:stretch/>
          </p:blipFill>
          <p:spPr>
            <a:xfrm>
              <a:off x="2377359" y="1912981"/>
              <a:ext cx="1928485" cy="2831096"/>
            </a:xfrm>
            <a:prstGeom prst="rect">
              <a:avLst/>
            </a:prstGeom>
          </p:spPr>
        </p:pic>
        <p:pic>
          <p:nvPicPr>
            <p:cNvPr id="11" name="Picture 10" descr="A picture containing flower, art&#10;&#10;Description automatically generated">
              <a:extLst>
                <a:ext uri="{FF2B5EF4-FFF2-40B4-BE49-F238E27FC236}">
                  <a16:creationId xmlns:a16="http://schemas.microsoft.com/office/drawing/2014/main" id="{EF823B93-D1D7-51EF-D197-379CB763A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438" t="8853" r="28156" b="12593"/>
            <a:stretch/>
          </p:blipFill>
          <p:spPr>
            <a:xfrm>
              <a:off x="1056024" y="3661708"/>
              <a:ext cx="2630905" cy="32409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386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FDAF-B1F2-C759-F52F-D9EB25430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FBBC7C48-CE61-C8A6-AF9D-31FB7DCFB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949" t="4818" r="7350" b="4346"/>
          <a:stretch/>
        </p:blipFill>
        <p:spPr>
          <a:xfrm>
            <a:off x="1917291" y="2050025"/>
            <a:ext cx="7197212" cy="3952568"/>
          </a:xfrm>
        </p:spPr>
      </p:pic>
    </p:spTree>
    <p:extLst>
      <p:ext uri="{BB962C8B-B14F-4D97-AF65-F5344CB8AC3E}">
        <p14:creationId xmlns:p14="http://schemas.microsoft.com/office/powerpoint/2010/main" val="309838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B662-024C-0885-2B49-EF425BFE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39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Variant 10</a:t>
            </a:r>
          </a:p>
        </p:txBody>
      </p:sp>
      <p:pic>
        <p:nvPicPr>
          <p:cNvPr id="5" name="Content Placeholder 4" descr="A picture containing sketch, art, black and white&#10;&#10;Description automatically generated">
            <a:extLst>
              <a:ext uri="{FF2B5EF4-FFF2-40B4-BE49-F238E27FC236}">
                <a16:creationId xmlns:a16="http://schemas.microsoft.com/office/drawing/2014/main" id="{E8648A27-8733-DFA1-513A-81B13EB6E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618" t="3685" r="26259"/>
          <a:stretch/>
        </p:blipFill>
        <p:spPr>
          <a:xfrm>
            <a:off x="971549" y="1432407"/>
            <a:ext cx="3414713" cy="4658831"/>
          </a:xfrm>
        </p:spPr>
      </p:pic>
      <p:pic>
        <p:nvPicPr>
          <p:cNvPr id="7" name="Picture 6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2B7E74D2-61F4-0292-EEE1-65B44899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1432407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28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C31B5-BB6F-C6A1-0C9A-9F4214018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B4EE2BE8-7453-3612-EFB2-D41A9B4BF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287" t="4140" r="7858" b="4347"/>
          <a:stretch/>
        </p:blipFill>
        <p:spPr>
          <a:xfrm>
            <a:off x="2639960" y="2005781"/>
            <a:ext cx="7123471" cy="3982064"/>
          </a:xfrm>
        </p:spPr>
      </p:pic>
    </p:spTree>
    <p:extLst>
      <p:ext uri="{BB962C8B-B14F-4D97-AF65-F5344CB8AC3E}">
        <p14:creationId xmlns:p14="http://schemas.microsoft.com/office/powerpoint/2010/main" val="1990194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87C29-AB8E-AF07-F8CB-FC873359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D9C88228-D08B-1F9C-997B-BF7A9E11A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118" r="7690" b="5702"/>
          <a:stretch/>
        </p:blipFill>
        <p:spPr>
          <a:xfrm>
            <a:off x="2625213" y="1825625"/>
            <a:ext cx="7152968" cy="4103227"/>
          </a:xfrm>
        </p:spPr>
      </p:pic>
    </p:spTree>
    <p:extLst>
      <p:ext uri="{BB962C8B-B14F-4D97-AF65-F5344CB8AC3E}">
        <p14:creationId xmlns:p14="http://schemas.microsoft.com/office/powerpoint/2010/main" val="253038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8755-6E30-FBB3-F584-A044104CC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13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70DC30-1D97-2C31-39C7-1AE2A41CD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5106987" y="1797844"/>
            <a:ext cx="6350000" cy="4292600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7C2CD7-661B-F23E-B630-D4DBCC4A0287}"/>
              </a:ext>
            </a:extLst>
          </p:cNvPr>
          <p:cNvGrpSpPr/>
          <p:nvPr/>
        </p:nvGrpSpPr>
        <p:grpSpPr>
          <a:xfrm>
            <a:off x="-101304" y="487014"/>
            <a:ext cx="5058726" cy="6516829"/>
            <a:chOff x="-101304" y="487014"/>
            <a:chExt cx="5058726" cy="6516829"/>
          </a:xfrm>
        </p:grpSpPr>
        <p:pic>
          <p:nvPicPr>
            <p:cNvPr id="7" name="Picture 6" descr="A picture containing cartoon, sketch, art, illustration&#10;&#10;Description automatically generated">
              <a:extLst>
                <a:ext uri="{FF2B5EF4-FFF2-40B4-BE49-F238E27FC236}">
                  <a16:creationId xmlns:a16="http://schemas.microsoft.com/office/drawing/2014/main" id="{C9BE7B71-37DA-F80C-6B37-11467CF5E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070" r="20446" b="4993"/>
            <a:stretch/>
          </p:blipFill>
          <p:spPr>
            <a:xfrm>
              <a:off x="42862" y="487014"/>
              <a:ext cx="2271712" cy="3888925"/>
            </a:xfrm>
            <a:prstGeom prst="rect">
              <a:avLst/>
            </a:prstGeom>
          </p:spPr>
        </p:pic>
        <p:pic>
          <p:nvPicPr>
            <p:cNvPr id="9" name="Picture 8" descr="A picture containing art, sketch, drawing, cartoon&#10;&#10;Description automatically generated">
              <a:extLst>
                <a:ext uri="{FF2B5EF4-FFF2-40B4-BE49-F238E27FC236}">
                  <a16:creationId xmlns:a16="http://schemas.microsoft.com/office/drawing/2014/main" id="{5090C693-C2F2-2FBF-8307-6608CA96F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415" t="14448" r="19894" b="4993"/>
            <a:stretch/>
          </p:blipFill>
          <p:spPr>
            <a:xfrm>
              <a:off x="2578440" y="1072183"/>
              <a:ext cx="2378982" cy="3290093"/>
            </a:xfrm>
            <a:prstGeom prst="rect">
              <a:avLst/>
            </a:prstGeom>
          </p:spPr>
        </p:pic>
        <p:pic>
          <p:nvPicPr>
            <p:cNvPr id="11" name="Picture 10" descr="A picture containing art&#10;&#10;Description automatically generated">
              <a:extLst>
                <a:ext uri="{FF2B5EF4-FFF2-40B4-BE49-F238E27FC236}">
                  <a16:creationId xmlns:a16="http://schemas.microsoft.com/office/drawing/2014/main" id="{DF283E60-56DF-1702-FD8C-64144C472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636" t="14535" r="20629" b="6827"/>
            <a:stretch/>
          </p:blipFill>
          <p:spPr>
            <a:xfrm>
              <a:off x="-101304" y="3525248"/>
              <a:ext cx="2679743" cy="3478595"/>
            </a:xfrm>
            <a:prstGeom prst="rect">
              <a:avLst/>
            </a:prstGeom>
          </p:spPr>
        </p:pic>
        <p:pic>
          <p:nvPicPr>
            <p:cNvPr id="13" name="Picture 12" descr="A picture containing art, sketch, purple&#10;&#10;Description automatically generated">
              <a:extLst>
                <a:ext uri="{FF2B5EF4-FFF2-40B4-BE49-F238E27FC236}">
                  <a16:creationId xmlns:a16="http://schemas.microsoft.com/office/drawing/2014/main" id="{84B51908-DD6C-F932-12FC-961082824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945" t="3109" r="18301" b="9882"/>
            <a:stretch/>
          </p:blipFill>
          <p:spPr>
            <a:xfrm>
              <a:off x="1940053" y="3277586"/>
              <a:ext cx="2645891" cy="3708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675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0A03D-E8CB-F250-52D8-57D44F13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6D5DDEF-E0BE-E4F2-7D89-4338E14BB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560" t="4447" r="6671" b="5046"/>
          <a:stretch/>
        </p:blipFill>
        <p:spPr>
          <a:xfrm>
            <a:off x="2315497" y="2020529"/>
            <a:ext cx="7551174" cy="3967316"/>
          </a:xfrm>
        </p:spPr>
      </p:pic>
    </p:spTree>
    <p:extLst>
      <p:ext uri="{BB962C8B-B14F-4D97-AF65-F5344CB8AC3E}">
        <p14:creationId xmlns:p14="http://schemas.microsoft.com/office/powerpoint/2010/main" val="3662245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ACD81D7-1757-CC80-30AD-5FE76FFBA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8060147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266968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13632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27956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#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acceptable models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20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1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1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(</a:t>
                      </a:r>
                      <a:r>
                        <a:rPr lang="en-US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RfaH</a:t>
                      </a:r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3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1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4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719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81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ED9BCE-844E-FA44-6A54-F9004260F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3316061"/>
              </p:ext>
            </p:extLst>
          </p:nvPr>
        </p:nvGraphicFramePr>
        <p:xfrm>
          <a:off x="838200" y="1825625"/>
          <a:ext cx="10515597" cy="25958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26696819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9136321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927956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#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acceptable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202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1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12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131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11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49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719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8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EC3E-9021-BCB6-175A-A9B6C8328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1</a:t>
            </a:r>
          </a:p>
        </p:txBody>
      </p:sp>
      <p:pic>
        <p:nvPicPr>
          <p:cNvPr id="5" name="Content Placeholder 4" descr="A purple and silver structure&#10;&#10;Description automatically generated with medium confidence">
            <a:extLst>
              <a:ext uri="{FF2B5EF4-FFF2-40B4-BE49-F238E27FC236}">
                <a16:creationId xmlns:a16="http://schemas.microsoft.com/office/drawing/2014/main" id="{AC4891B7-F4D3-F281-0310-A7205AED6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494" r="24891" b="20634"/>
          <a:stretch/>
        </p:blipFill>
        <p:spPr>
          <a:xfrm>
            <a:off x="293756" y="1777832"/>
            <a:ext cx="2026920" cy="2422557"/>
          </a:xfrm>
        </p:spPr>
      </p:pic>
      <p:pic>
        <p:nvPicPr>
          <p:cNvPr id="9" name="Picture 8" descr="A close-up of a purple and silver object&#10;&#10;Description automatically generated">
            <a:extLst>
              <a:ext uri="{FF2B5EF4-FFF2-40B4-BE49-F238E27FC236}">
                <a16:creationId xmlns:a16="http://schemas.microsoft.com/office/drawing/2014/main" id="{79F22FDF-A3F6-742F-7D0C-4D6C77F9C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8" t="8225" r="22771" b="21538"/>
          <a:stretch/>
        </p:blipFill>
        <p:spPr>
          <a:xfrm>
            <a:off x="3055620" y="1880415"/>
            <a:ext cx="2185415" cy="2319974"/>
          </a:xfrm>
          <a:prstGeom prst="rect">
            <a:avLst/>
          </a:prstGeom>
        </p:spPr>
      </p:pic>
      <p:pic>
        <p:nvPicPr>
          <p:cNvPr id="11" name="Picture 10" descr="A purple and grey string&#10;&#10;Description automatically generated with medium confidence">
            <a:extLst>
              <a:ext uri="{FF2B5EF4-FFF2-40B4-BE49-F238E27FC236}">
                <a16:creationId xmlns:a16="http://schemas.microsoft.com/office/drawing/2014/main" id="{8A4E90CA-0777-6850-3F26-0A4CC503C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82" t="7851" r="19163" b="15169"/>
          <a:stretch/>
        </p:blipFill>
        <p:spPr>
          <a:xfrm>
            <a:off x="1600199" y="3844202"/>
            <a:ext cx="2548128" cy="2869262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BF5044-A8C9-B36C-A9A1-4BD8BDAB0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0376" y="2128163"/>
            <a:ext cx="5150075" cy="34814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4DB69D-07BB-5788-15E8-4713F954A985}"/>
              </a:ext>
            </a:extLst>
          </p:cNvPr>
          <p:cNvSpPr txBox="1"/>
          <p:nvPr/>
        </p:nvSpPr>
        <p:spPr>
          <a:xfrm>
            <a:off x="209498" y="3844202"/>
            <a:ext cx="146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1,2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0C808-1063-84E2-6660-E615E7110B1D}"/>
              </a:ext>
            </a:extLst>
          </p:cNvPr>
          <p:cNvSpPr txBox="1"/>
          <p:nvPr/>
        </p:nvSpPr>
        <p:spPr>
          <a:xfrm>
            <a:off x="2874263" y="3195341"/>
            <a:ext cx="977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0C19F1-DCF7-0C13-FCED-5F96346A0B06}"/>
              </a:ext>
            </a:extLst>
          </p:cNvPr>
          <p:cNvSpPr txBox="1"/>
          <p:nvPr/>
        </p:nvSpPr>
        <p:spPr>
          <a:xfrm>
            <a:off x="538686" y="5794844"/>
            <a:ext cx="1537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Models 4,5</a:t>
            </a:r>
          </a:p>
        </p:txBody>
      </p:sp>
    </p:spTree>
    <p:extLst>
      <p:ext uri="{BB962C8B-B14F-4D97-AF65-F5344CB8AC3E}">
        <p14:creationId xmlns:p14="http://schemas.microsoft.com/office/powerpoint/2010/main" val="140253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D4E2-B406-BC9B-59E5-4624B50D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4E6A0CDB-D7E8-D214-8F16-4763035ED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577" r="6842" b="3329"/>
          <a:stretch/>
        </p:blipFill>
        <p:spPr>
          <a:xfrm>
            <a:off x="2403987" y="1825625"/>
            <a:ext cx="7447936" cy="4206465"/>
          </a:xfrm>
        </p:spPr>
      </p:pic>
    </p:spTree>
    <p:extLst>
      <p:ext uri="{BB962C8B-B14F-4D97-AF65-F5344CB8AC3E}">
        <p14:creationId xmlns:p14="http://schemas.microsoft.com/office/powerpoint/2010/main" val="22937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3DA94-A7FA-C08C-4A70-10695945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Variant 2</a:t>
            </a:r>
          </a:p>
        </p:txBody>
      </p:sp>
      <p:pic>
        <p:nvPicPr>
          <p:cNvPr id="9" name="Picture 8" descr="A picture containing sketch, art, graphic design, graphics&#10;&#10;Description automatically generated">
            <a:extLst>
              <a:ext uri="{FF2B5EF4-FFF2-40B4-BE49-F238E27FC236}">
                <a16:creationId xmlns:a16="http://schemas.microsoft.com/office/drawing/2014/main" id="{F80F85FE-3176-A564-954F-3499CFE4B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1" t="10236" r="26453" b="19617"/>
          <a:stretch/>
        </p:blipFill>
        <p:spPr>
          <a:xfrm>
            <a:off x="3203464" y="2719160"/>
            <a:ext cx="2935245" cy="2514577"/>
          </a:xfrm>
          <a:prstGeom prst="rect">
            <a:avLst/>
          </a:prstGeom>
        </p:spPr>
      </p:pic>
      <p:pic>
        <p:nvPicPr>
          <p:cNvPr id="7" name="Picture 6" descr="A picture containing sketch, drawing, art, illustration&#10;&#10;Description automatically generated">
            <a:extLst>
              <a:ext uri="{FF2B5EF4-FFF2-40B4-BE49-F238E27FC236}">
                <a16:creationId xmlns:a16="http://schemas.microsoft.com/office/drawing/2014/main" id="{92AB6942-7D44-33DA-733B-CE2DBE47B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65" t="390" r="24204" b="14179"/>
          <a:stretch/>
        </p:blipFill>
        <p:spPr>
          <a:xfrm>
            <a:off x="207899" y="2502592"/>
            <a:ext cx="2674207" cy="2820766"/>
          </a:xfrm>
          <a:prstGeom prst="rect">
            <a:avLst/>
          </a:prstGeom>
        </p:spPr>
      </p:pic>
      <p:pic>
        <p:nvPicPr>
          <p:cNvPr id="5" name="Content Placeholder 4" descr="A picture containing screenshot, text, plot, diagram&#10;&#10;Description automatically generated">
            <a:extLst>
              <a:ext uri="{FF2B5EF4-FFF2-40B4-BE49-F238E27FC236}">
                <a16:creationId xmlns:a16="http://schemas.microsoft.com/office/drawing/2014/main" id="{46EDAF46-6FD6-E06A-CAA0-2841830E5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311885" y="2219235"/>
            <a:ext cx="5018494" cy="33874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5A76AA-7D69-C034-7A5E-7B523CC36FC7}"/>
              </a:ext>
            </a:extLst>
          </p:cNvPr>
          <p:cNvSpPr txBox="1"/>
          <p:nvPr/>
        </p:nvSpPr>
        <p:spPr>
          <a:xfrm>
            <a:off x="796131" y="5323358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1,2 and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F9C45-4D41-EA8B-5012-EDE9988EF5D9}"/>
              </a:ext>
            </a:extLst>
          </p:cNvPr>
          <p:cNvSpPr txBox="1"/>
          <p:nvPr/>
        </p:nvSpPr>
        <p:spPr>
          <a:xfrm>
            <a:off x="3794141" y="5233737"/>
            <a:ext cx="208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Models 4 and 5</a:t>
            </a:r>
          </a:p>
        </p:txBody>
      </p:sp>
    </p:spTree>
    <p:extLst>
      <p:ext uri="{BB962C8B-B14F-4D97-AF65-F5344CB8AC3E}">
        <p14:creationId xmlns:p14="http://schemas.microsoft.com/office/powerpoint/2010/main" val="25645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21E1-28FF-E2BD-1424-74A2A4DB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D105561-546F-606B-ABF7-D49649B4D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609" t="4818" r="7011" b="5024"/>
          <a:stretch/>
        </p:blipFill>
        <p:spPr>
          <a:xfrm>
            <a:off x="2580968" y="2035277"/>
            <a:ext cx="7256206" cy="3923071"/>
          </a:xfrm>
        </p:spPr>
      </p:pic>
    </p:spTree>
    <p:extLst>
      <p:ext uri="{BB962C8B-B14F-4D97-AF65-F5344CB8AC3E}">
        <p14:creationId xmlns:p14="http://schemas.microsoft.com/office/powerpoint/2010/main" val="187711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3EBC-FE85-00E4-2DA6-EA5809E1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4</a:t>
            </a:r>
          </a:p>
        </p:txBody>
      </p:sp>
      <p:pic>
        <p:nvPicPr>
          <p:cNvPr id="5" name="Content Placeholder 4" descr="A picture containing cartoon, sketch, art&#10;&#10;Description automatically generated">
            <a:extLst>
              <a:ext uri="{FF2B5EF4-FFF2-40B4-BE49-F238E27FC236}">
                <a16:creationId xmlns:a16="http://schemas.microsoft.com/office/drawing/2014/main" id="{A6F51740-F4B9-ACA7-4EE5-5AC560D73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6920" r="17040" b="10617"/>
          <a:stretch/>
        </p:blipFill>
        <p:spPr>
          <a:xfrm>
            <a:off x="838200" y="2042194"/>
            <a:ext cx="2911642" cy="3889375"/>
          </a:xfrm>
        </p:spPr>
      </p:pic>
      <p:pic>
        <p:nvPicPr>
          <p:cNvPr id="7" name="Picture 6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D3A2E45F-BA2E-C0D5-390C-5E3AB91E7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505" y="1690688"/>
            <a:ext cx="63500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56FB7-E5BB-7DEB-8B83-2AA0DC40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TM-scores, fold-switching region</a:t>
            </a:r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755E57D7-1BE4-65DF-7C7F-741FA6914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440" t="5156" r="7012" b="4686"/>
          <a:stretch/>
        </p:blipFill>
        <p:spPr>
          <a:xfrm>
            <a:off x="2566219" y="2050025"/>
            <a:ext cx="7270956" cy="3923071"/>
          </a:xfrm>
        </p:spPr>
      </p:pic>
    </p:spTree>
    <p:extLst>
      <p:ext uri="{BB962C8B-B14F-4D97-AF65-F5344CB8AC3E}">
        <p14:creationId xmlns:p14="http://schemas.microsoft.com/office/powerpoint/2010/main" val="175143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33D5-4777-8D9F-944A-B70DE806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Variant 5</a:t>
            </a:r>
          </a:p>
        </p:txBody>
      </p:sp>
      <p:pic>
        <p:nvPicPr>
          <p:cNvPr id="5" name="Content Placeholder 4" descr="A white and purple ribbon&#10;&#10;Description automatically generated">
            <a:extLst>
              <a:ext uri="{FF2B5EF4-FFF2-40B4-BE49-F238E27FC236}">
                <a16:creationId xmlns:a16="http://schemas.microsoft.com/office/drawing/2014/main" id="{F870FDAB-1374-7990-850D-2FC9D628F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403" t="10870" r="26170" b="8533"/>
          <a:stretch/>
        </p:blipFill>
        <p:spPr>
          <a:xfrm>
            <a:off x="245905" y="2344992"/>
            <a:ext cx="2808537" cy="32446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903197-B55C-A351-7F59-D7D7FBC526D0}"/>
              </a:ext>
            </a:extLst>
          </p:cNvPr>
          <p:cNvSpPr txBox="1"/>
          <p:nvPr/>
        </p:nvSpPr>
        <p:spPr>
          <a:xfrm>
            <a:off x="1044678" y="5404972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1,2 and 4</a:t>
            </a:r>
          </a:p>
        </p:txBody>
      </p:sp>
      <p:pic>
        <p:nvPicPr>
          <p:cNvPr id="9" name="Picture 8" descr="A purple and silver object&#10;&#10;Description automatically generated">
            <a:extLst>
              <a:ext uri="{FF2B5EF4-FFF2-40B4-BE49-F238E27FC236}">
                <a16:creationId xmlns:a16="http://schemas.microsoft.com/office/drawing/2014/main" id="{B10B77E9-7714-C443-FFD8-D77DB9C4FA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21" t="13384" r="27258" b="15118"/>
          <a:stretch/>
        </p:blipFill>
        <p:spPr>
          <a:xfrm>
            <a:off x="3054442" y="2360007"/>
            <a:ext cx="3041557" cy="3461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F786E4-37F5-0E26-AAE4-F869788C59ED}"/>
              </a:ext>
            </a:extLst>
          </p:cNvPr>
          <p:cNvSpPr txBox="1"/>
          <p:nvPr/>
        </p:nvSpPr>
        <p:spPr>
          <a:xfrm>
            <a:off x="3161664" y="5404972"/>
            <a:ext cx="190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Models 3 and 5</a:t>
            </a:r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2674E9-1E18-1C35-07B2-EB2F2370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913" y="1948505"/>
            <a:ext cx="5483245" cy="36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62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319</Words>
  <Application>Microsoft Macintosh PowerPoint</Application>
  <PresentationFormat>Widescreen</PresentationFormat>
  <Paragraphs>121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Heatmap of TM-scores, fold-switching region</vt:lpstr>
      <vt:lpstr>Variant 1</vt:lpstr>
      <vt:lpstr>Heatmap of TM-scores, fold-switching region</vt:lpstr>
      <vt:lpstr>Variant 2</vt:lpstr>
      <vt:lpstr>Heatmap of TM-scores, fold-switching region</vt:lpstr>
      <vt:lpstr>Variant 4</vt:lpstr>
      <vt:lpstr>Heatmap of TM-scores, fold-switching region</vt:lpstr>
      <vt:lpstr>Variant 5</vt:lpstr>
      <vt:lpstr>Heatmap of TM-scores, fold-switching region</vt:lpstr>
      <vt:lpstr>Variant 6</vt:lpstr>
      <vt:lpstr>Heatmap of TM-scores, fold-switching region</vt:lpstr>
      <vt:lpstr>Variant 7</vt:lpstr>
      <vt:lpstr>Heatmap of TM-scores, fold-switching region</vt:lpstr>
      <vt:lpstr>Variant 8</vt:lpstr>
      <vt:lpstr>Heatmap of TM-scores, fold-switching region</vt:lpstr>
      <vt:lpstr>Variant 9</vt:lpstr>
      <vt:lpstr>Heatmap of TM-scores, fold-switching region</vt:lpstr>
      <vt:lpstr>Variant 10</vt:lpstr>
      <vt:lpstr>Heatmap of TM-scores, fold-switching region</vt:lpstr>
      <vt:lpstr>Variant 13</vt:lpstr>
      <vt:lpstr>Heatmap of TM-scores, fold-switching region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Chakravarty, Devlina (NIH/NLM/NCBI) [E]</dc:creator>
  <cp:lastModifiedBy>Porter, Lauren (NIH/NLM/NCBI) [E]</cp:lastModifiedBy>
  <cp:revision>16</cp:revision>
  <dcterms:created xsi:type="dcterms:W3CDTF">2023-05-22T13:19:10Z</dcterms:created>
  <dcterms:modified xsi:type="dcterms:W3CDTF">2023-12-13T20:09:13Z</dcterms:modified>
</cp:coreProperties>
</file>